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sldIdLst>
    <p:sldId id="256" r:id="rId2"/>
    <p:sldId id="257" r:id="rId3"/>
    <p:sldId id="259" r:id="rId4"/>
    <p:sldId id="282" r:id="rId5"/>
    <p:sldId id="260" r:id="rId6"/>
    <p:sldId id="283" r:id="rId7"/>
    <p:sldId id="291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0" r:id="rId16"/>
    <p:sldId id="264" r:id="rId17"/>
    <p:sldId id="275" r:id="rId18"/>
    <p:sldId id="276" r:id="rId19"/>
    <p:sldId id="277" r:id="rId20"/>
    <p:sldId id="292" r:id="rId21"/>
    <p:sldId id="294" r:id="rId22"/>
    <p:sldId id="293" r:id="rId23"/>
    <p:sldId id="265" r:id="rId24"/>
    <p:sldId id="273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5CDE-0F12-4DCA-BB74-A21B9CDB6431}" type="datetimeFigureOut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CDCB-41A9-4A17-8C99-BAD16ADF0F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1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2CDCB-41A9-4A17-8C99-BAD16ADF0F5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48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0470-C864-403D-8376-87DDF8BD21B5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47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C66D-276D-488C-8A94-D6F83C22B536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51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0D78-4E18-469E-AF30-10B87F71479A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98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F7E8-FA4D-455E-840E-02A30F6180B7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97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7E98-52C1-48FC-8E79-2E5DA30F356A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92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FA9-21CA-4C26-BFD4-4C3C0EBD1E73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46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266C-D7D5-41EB-B629-3201A926224D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6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18FD-BBAB-4F8E-BDC3-7A0280A71CB0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7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18F3-81BC-4175-86EC-8424FECDDFE0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01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2AC7-2A41-4D08-A53A-777CE722EE2E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9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B7B9-0623-4982-8EB8-B425B10D8112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35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DD93F-B494-4938-BEE7-8C31CA6E5B6F}" type="datetime1">
              <a:rPr lang="zh-TW" altLang="en-US" smtClean="0"/>
              <a:t>2016/10/13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59FF-95AB-42FB-9E1E-395A2C29F2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50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9%9A%8F%E6%9C%BA%E6%A3%AE%E6%9E%97" TargetMode="External"/><Relationship Id="rId2" Type="http://schemas.openxmlformats.org/officeDocument/2006/relationships/hyperlink" Target="https://wizardforcel.gitbooks.io/dm-algo-top10/content/adaboos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g2010studio.com/2012/05/20/%E6%94%AF%E6%8C%81%E5%90%91%E9%87%8F%E6%A9%9F%E5%99%A8-support-vector-machine/" TargetMode="External"/><Relationship Id="rId4" Type="http://schemas.openxmlformats.org/officeDocument/2006/relationships/hyperlink" Target="http://www.stat.ncku.edu.tw/faculty_private/sljeng/Datamining/predict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Identifying Police Officers at Risk of Adverse Events</a:t>
            </a:r>
            <a:endParaRPr lang="zh-TW" alt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708920"/>
            <a:ext cx="8856984" cy="3672408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Date: 2016/10/13</a:t>
            </a:r>
          </a:p>
          <a:p>
            <a:pPr algn="l"/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Author: </a:t>
            </a:r>
            <a:r>
              <a:rPr lang="en-US" altLang="zh-TW" sz="2400" dirty="0" smtClean="0">
                <a:solidFill>
                  <a:schemeClr val="tx1"/>
                </a:solidFill>
              </a:rPr>
              <a:t>Samuel Carton,</a:t>
            </a:r>
            <a:r>
              <a:rPr lang="en-US" altLang="zh-TW" sz="2400" dirty="0">
                <a:solidFill>
                  <a:schemeClr val="tx1"/>
                </a:solidFill>
              </a:rPr>
              <a:t> Ayesha </a:t>
            </a:r>
            <a:r>
              <a:rPr lang="en-US" altLang="zh-TW" sz="2400" dirty="0" smtClean="0">
                <a:solidFill>
                  <a:schemeClr val="tx1"/>
                </a:solidFill>
              </a:rPr>
              <a:t>Mahmud,</a:t>
            </a:r>
            <a:r>
              <a:rPr lang="en-US" altLang="zh-TW" sz="2400" dirty="0">
                <a:solidFill>
                  <a:schemeClr val="tx1"/>
                </a:solidFill>
              </a:rPr>
              <a:t> Crystal </a:t>
            </a:r>
            <a:r>
              <a:rPr lang="en-US" altLang="zh-TW" sz="2400" dirty="0" smtClean="0">
                <a:solidFill>
                  <a:schemeClr val="tx1"/>
                </a:solidFill>
              </a:rPr>
              <a:t>Cody,</a:t>
            </a:r>
            <a:r>
              <a:rPr lang="en-US" altLang="zh-TW" sz="2400" dirty="0">
                <a:solidFill>
                  <a:schemeClr val="tx1"/>
                </a:solidFill>
              </a:rPr>
              <a:t> Jennifer 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Helsby</a:t>
            </a:r>
            <a:r>
              <a:rPr lang="en-US" altLang="zh-TW" sz="2400" dirty="0" smtClean="0">
                <a:solidFill>
                  <a:schemeClr val="tx1"/>
                </a:solidFill>
              </a:rPr>
              <a:t>,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err="1">
                <a:solidFill>
                  <a:schemeClr val="tx1"/>
                </a:solidFill>
              </a:rPr>
              <a:t>Youngsoo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Park,</a:t>
            </a:r>
            <a:r>
              <a:rPr lang="en-US" altLang="zh-TW" sz="2400" dirty="0">
                <a:solidFill>
                  <a:schemeClr val="tx1"/>
                </a:solidFill>
              </a:rPr>
              <a:t> CPT Estella </a:t>
            </a:r>
            <a:r>
              <a:rPr lang="en-US" altLang="zh-TW" sz="2400" dirty="0" smtClean="0">
                <a:solidFill>
                  <a:schemeClr val="tx1"/>
                </a:solidFill>
              </a:rPr>
              <a:t>Patterson,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err="1">
                <a:solidFill>
                  <a:schemeClr val="tx1"/>
                </a:solidFill>
              </a:rPr>
              <a:t>Rayid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Ghani,</a:t>
            </a:r>
            <a:r>
              <a:rPr lang="en-US" altLang="zh-TW" sz="2400" dirty="0">
                <a:solidFill>
                  <a:schemeClr val="tx1"/>
                </a:solidFill>
              </a:rPr>
              <a:t> Kenneth </a:t>
            </a:r>
            <a:r>
              <a:rPr lang="en-US" altLang="zh-TW" sz="2400" dirty="0" smtClean="0">
                <a:solidFill>
                  <a:schemeClr val="tx1"/>
                </a:solidFill>
              </a:rPr>
              <a:t>Joseph,</a:t>
            </a:r>
            <a:r>
              <a:rPr lang="en-US" altLang="zh-TW" sz="2400" dirty="0">
                <a:solidFill>
                  <a:schemeClr val="tx1"/>
                </a:solidFill>
              </a:rPr>
              <a:t> Joe </a:t>
            </a:r>
            <a:r>
              <a:rPr lang="en-US" altLang="zh-TW" sz="2400" dirty="0" smtClean="0">
                <a:solidFill>
                  <a:schemeClr val="tx1"/>
                </a:solidFill>
              </a:rPr>
              <a:t>Walsh,</a:t>
            </a:r>
            <a:r>
              <a:rPr lang="en-US" altLang="zh-TW" sz="2400" dirty="0">
                <a:solidFill>
                  <a:schemeClr val="tx1"/>
                </a:solidFill>
              </a:rPr>
              <a:t> Lauren Haynes</a:t>
            </a:r>
            <a:endParaRPr lang="en-US" altLang="zh-TW" sz="2400" dirty="0" smtClean="0">
              <a:solidFill>
                <a:schemeClr val="tx1"/>
              </a:solidFill>
              <a:latin typeface="+mj-lt"/>
              <a:cs typeface="Consolas" panose="020B0609020204030204" pitchFamily="49" charset="0"/>
            </a:endParaRPr>
          </a:p>
          <a:p>
            <a:pPr algn="l"/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Source: </a:t>
            </a:r>
            <a:r>
              <a:rPr lang="en-US" altLang="zh-TW" sz="2400" dirty="0" smtClean="0">
                <a:solidFill>
                  <a:schemeClr val="tx1"/>
                </a:solidFill>
              </a:rPr>
              <a:t>KDD '16</a:t>
            </a:r>
            <a:endParaRPr lang="en-US" altLang="zh-TW" sz="2400" dirty="0" smtClean="0">
              <a:solidFill>
                <a:schemeClr val="tx1"/>
              </a:solidFill>
              <a:latin typeface="+mj-lt"/>
              <a:cs typeface="Consolas" panose="020B0609020204030204" pitchFamily="49" charset="0"/>
            </a:endParaRPr>
          </a:p>
          <a:p>
            <a:pPr algn="l"/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Advisor: </a:t>
            </a:r>
            <a:r>
              <a:rPr lang="en-US" altLang="zh-TW" sz="2400" dirty="0" err="1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Jia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-Ling </a:t>
            </a:r>
            <a:r>
              <a:rPr lang="en-US" altLang="zh-TW" sz="2400" dirty="0" err="1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Koh</a:t>
            </a:r>
            <a:endParaRPr lang="en-US" altLang="zh-TW" sz="2400" dirty="0" smtClean="0">
              <a:solidFill>
                <a:schemeClr val="tx1"/>
              </a:solidFill>
              <a:latin typeface="+mj-lt"/>
              <a:cs typeface="Consolas" panose="020B0609020204030204" pitchFamily="49" charset="0"/>
            </a:endParaRPr>
          </a:p>
          <a:p>
            <a:pPr algn="l"/>
            <a:r>
              <a:rPr lang="en-US" altLang="zh-TW" sz="2400" dirty="0" err="1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Speaker:Chen-Wei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 Hsu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6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dirty="0"/>
              <a:t> </a:t>
            </a:r>
            <a:r>
              <a:rPr lang="en-US" altLang="zh-TW" b="1" dirty="0"/>
              <a:t>POLICE </a:t>
            </a:r>
            <a:r>
              <a:rPr lang="en-US" altLang="zh-TW" b="1" dirty="0" smtClean="0"/>
              <a:t>MISCONDUCT</a:t>
            </a:r>
          </a:p>
          <a:p>
            <a:pPr marL="0" lvl="0" indent="0">
              <a:buNone/>
            </a:pPr>
            <a:endParaRPr lang="en-US" altLang="zh-TW" b="1" dirty="0" smtClean="0"/>
          </a:p>
          <a:p>
            <a:r>
              <a:rPr lang="en-US" altLang="zh-TW" sz="2400" dirty="0"/>
              <a:t>officer </a:t>
            </a:r>
            <a:r>
              <a:rPr lang="en-US" altLang="zh-TW" sz="2400" dirty="0" smtClean="0"/>
              <a:t>characteristics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situational factors</a:t>
            </a:r>
          </a:p>
          <a:p>
            <a:endParaRPr lang="en-US" altLang="zh-TW" sz="2400" dirty="0" smtClean="0"/>
          </a:p>
          <a:p>
            <a:r>
              <a:rPr lang="en-US" altLang="zh-TW" sz="2400" dirty="0"/>
              <a:t>neighborhood factors</a:t>
            </a:r>
            <a:endParaRPr lang="en-US" altLang="zh-TW" sz="2400" b="1" dirty="0" smtClean="0"/>
          </a:p>
          <a:p>
            <a:endParaRPr lang="zh-TW" altLang="zh-TW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7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052736"/>
            <a:ext cx="7869560" cy="5544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2400" b="1" dirty="0"/>
              <a:t>DATA </a:t>
            </a:r>
            <a:r>
              <a:rPr lang="en-US" altLang="zh-TW" sz="2400" b="1" dirty="0" smtClean="0"/>
              <a:t>DESCRIPTION</a:t>
            </a:r>
          </a:p>
          <a:p>
            <a:pPr marL="0" lvl="0" indent="0">
              <a:buNone/>
            </a:pPr>
            <a:endParaRPr lang="zh-TW" altLang="zh-TW" sz="2400" b="1" dirty="0"/>
          </a:p>
          <a:p>
            <a:pPr marL="0" indent="0">
              <a:buNone/>
            </a:pPr>
            <a:endParaRPr lang="en-US" altLang="zh-TW" sz="24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marL="0" indent="0"/>
            <a:r>
              <a:rPr lang="en-US" altLang="zh-TW" dirty="0" smtClean="0"/>
              <a:t>Method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060848"/>
            <a:ext cx="51911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4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Internal Affairs </a:t>
            </a:r>
            <a:r>
              <a:rPr lang="en-US" altLang="zh-TW" sz="2800" dirty="0" smtClean="0"/>
              <a:t>Data</a:t>
            </a:r>
          </a:p>
          <a:p>
            <a:endParaRPr lang="en-US" altLang="zh-TW" sz="2400" dirty="0" smtClean="0"/>
          </a:p>
          <a:p>
            <a:pPr lvl="1"/>
            <a:r>
              <a:rPr lang="zh-TW" altLang="zh-TW" sz="2000" i="1" dirty="0"/>
              <a:t> </a:t>
            </a:r>
            <a:r>
              <a:rPr lang="en-US" altLang="zh-TW" sz="24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justified</a:t>
            </a:r>
            <a:endParaRPr lang="en-US" altLang="zh-TW" sz="2400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24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preventable</a:t>
            </a:r>
            <a:endParaRPr lang="en-US" altLang="zh-TW" sz="2400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1"/>
            <a:r>
              <a:rPr lang="en-US" altLang="zh-TW" sz="24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2400" i="1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sustained</a:t>
            </a:r>
            <a:endParaRPr lang="en-US" altLang="zh-TW" sz="2400" dirty="0" smtClean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7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8750" y="1340768"/>
            <a:ext cx="5065737" cy="482453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175"/>
            <a:ext cx="4936018" cy="305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9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Data </a:t>
            </a:r>
            <a:r>
              <a:rPr lang="en-US" altLang="zh-TW" dirty="0" smtClean="0"/>
              <a:t>Limitations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sz="2400" dirty="0" smtClean="0"/>
              <a:t>traffic </a:t>
            </a:r>
            <a:r>
              <a:rPr lang="en-US" altLang="zh-TW" sz="2400" dirty="0"/>
              <a:t>stops, field interviews, and criminal complaints are entered into the CMPD system by the officers themselves, </a:t>
            </a:r>
            <a:r>
              <a:rPr lang="en-US" altLang="zh-TW" sz="2400" dirty="0">
                <a:solidFill>
                  <a:srgbClr val="FF0000"/>
                </a:solidFill>
              </a:rPr>
              <a:t>often in the midst of busy shifts or retroactively after their shifts have </a:t>
            </a:r>
            <a:r>
              <a:rPr lang="en-US" altLang="zh-TW" sz="2400" dirty="0" smtClean="0">
                <a:solidFill>
                  <a:srgbClr val="FF0000"/>
                </a:solidFill>
              </a:rPr>
              <a:t>ended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6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b="1" dirty="0"/>
              <a:t>Feature </a:t>
            </a:r>
            <a:r>
              <a:rPr lang="en-US" altLang="zh-TW" b="1" dirty="0" smtClean="0"/>
              <a:t>Generation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zh-TW" altLang="zh-TW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432 </a:t>
            </a:r>
            <a:r>
              <a:rPr lang="en-US" altLang="zh-TW" sz="2400" dirty="0" smtClean="0"/>
              <a:t>features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rgbClr val="FF0000"/>
                </a:solidFill>
              </a:rPr>
              <a:t>officer level</a:t>
            </a:r>
            <a:r>
              <a:rPr lang="en-US" altLang="zh-TW" sz="2400" dirty="0"/>
              <a:t>, we generate behavioral features by aggregating the record of incidents by each officer, establishing a behavioral </a:t>
            </a:r>
            <a:r>
              <a:rPr lang="en-US" altLang="zh-TW" sz="2400" dirty="0" smtClean="0"/>
              <a:t>history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400" dirty="0"/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a sudden increase  in the number of arrests in the six-month period</a:t>
            </a:r>
            <a:r>
              <a:rPr lang="en-US" altLang="zh-TW" sz="2400" dirty="0"/>
              <a:t> prior to the point of </a:t>
            </a:r>
            <a:r>
              <a:rPr lang="en-US" altLang="zh-TW" sz="2400" dirty="0" smtClean="0"/>
              <a:t>analysis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rgbClr val="FF0000"/>
                </a:solidFill>
              </a:rPr>
              <a:t>include the existing EIS thresholds as featured </a:t>
            </a:r>
            <a:r>
              <a:rPr lang="en-US" altLang="zh-TW" sz="2400" dirty="0"/>
              <a:t>in our </a:t>
            </a:r>
            <a:r>
              <a:rPr lang="en-US" altLang="zh-TW" sz="2400" dirty="0" smtClean="0"/>
              <a:t>model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4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9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Model Evaluation</a:t>
            </a:r>
          </a:p>
          <a:p>
            <a:r>
              <a:rPr lang="en-US" altLang="zh-TW" dirty="0" err="1" smtClean="0">
                <a:hlinkClick r:id="rId2"/>
              </a:rPr>
              <a:t>AdaBoost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Random Forests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Logistic Regression</a:t>
            </a:r>
            <a:endParaRPr lang="en-US" altLang="zh-TW" dirty="0" smtClean="0"/>
          </a:p>
          <a:p>
            <a:r>
              <a:rPr lang="en-US" altLang="zh-TW" dirty="0" smtClean="0">
                <a:hlinkClick r:id="rId5"/>
              </a:rPr>
              <a:t>Support </a:t>
            </a:r>
            <a:r>
              <a:rPr lang="en-US" altLang="zh-TW" dirty="0">
                <a:hlinkClick r:id="rId5"/>
              </a:rPr>
              <a:t>Vector </a:t>
            </a:r>
            <a:r>
              <a:rPr lang="en-US" altLang="zh-TW" dirty="0" smtClean="0">
                <a:hlinkClick r:id="rId5"/>
              </a:rPr>
              <a:t>Machines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17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Introduction</a:t>
            </a:r>
          </a:p>
          <a:p>
            <a:endParaRPr lang="en-US" altLang="zh-TW" dirty="0" smtClean="0"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Method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latin typeface="+mj-lt"/>
                <a:cs typeface="Consolas" panose="020B0609020204030204" pitchFamily="49" charset="0"/>
              </a:rPr>
              <a:t>Experiment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Conclusion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8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altLang="zh-TW" b="1" dirty="0"/>
              <a:t>Predictive Performance</a:t>
            </a:r>
            <a:endParaRPr lang="zh-TW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6" y="2694645"/>
            <a:ext cx="478157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34322" y="1844824"/>
            <a:ext cx="3995936" cy="39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Feature Analysis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Figure </a:t>
            </a:r>
            <a:r>
              <a:rPr lang="en-US" altLang="zh-TW" sz="2000" dirty="0"/>
              <a:t>4: Feature directionalities from the officer-level random forest model</a:t>
            </a:r>
            <a:endParaRPr lang="zh-TW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7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784887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280" y="18864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2" y="1715294"/>
            <a:ext cx="547687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7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lt"/>
                <a:cs typeface="Consolas" panose="020B0609020204030204" pitchFamily="49" charset="0"/>
              </a:rPr>
              <a:t>Introduction</a:t>
            </a:r>
          </a:p>
          <a:p>
            <a:endParaRPr lang="en-US" altLang="zh-TW" dirty="0" smtClean="0"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Method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Experiment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Conclusion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8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280" y="18864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451" y="1600200"/>
            <a:ext cx="474509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9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280" y="18864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2" y="1920081"/>
            <a:ext cx="52863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280" y="188640"/>
            <a:ext cx="8229600" cy="1143000"/>
          </a:xfrm>
        </p:spPr>
        <p:txBody>
          <a:bodyPr/>
          <a:lstStyle/>
          <a:p>
            <a:pPr algn="l"/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2" y="1886744"/>
            <a:ext cx="51720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Introduction</a:t>
            </a:r>
          </a:p>
          <a:p>
            <a:endParaRPr lang="en-US" altLang="zh-TW" dirty="0" smtClean="0"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Method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Experiment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latin typeface="+mj-lt"/>
                <a:cs typeface="Consolas" panose="020B0609020204030204" pitchFamily="49" charset="0"/>
              </a:rPr>
              <a:t>Conclusion</a:t>
            </a:r>
            <a:endParaRPr lang="zh-TW" altLang="en-US" dirty="0"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Conclusion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our goal is to take this system, developed for CMPD, and </a:t>
            </a:r>
            <a:r>
              <a:rPr lang="en-US" altLang="zh-TW" sz="2400" dirty="0">
                <a:solidFill>
                  <a:srgbClr val="FF0000"/>
                </a:solidFill>
              </a:rPr>
              <a:t>extend it to other departments across the </a:t>
            </a:r>
            <a:r>
              <a:rPr lang="en-US" altLang="zh-TW" sz="2400" dirty="0" smtClean="0">
                <a:solidFill>
                  <a:srgbClr val="FF0000"/>
                </a:solidFill>
              </a:rPr>
              <a:t>US</a:t>
            </a:r>
          </a:p>
          <a:p>
            <a:endParaRPr lang="en-US" altLang="zh-TW" sz="2400" dirty="0" smtClean="0"/>
          </a:p>
          <a:p>
            <a:r>
              <a:rPr lang="en-US" altLang="zh-TW" sz="2400" dirty="0"/>
              <a:t>We are hopeful that work at the </a:t>
            </a:r>
            <a:r>
              <a:rPr lang="en-US" altLang="zh-TW" sz="2400" dirty="0">
                <a:solidFill>
                  <a:srgbClr val="FF0000"/>
                </a:solidFill>
              </a:rPr>
              <a:t>intersection of data science</a:t>
            </a:r>
            <a:r>
              <a:rPr lang="en-US" altLang="zh-TW" sz="2400" dirty="0"/>
              <a:t>, </a:t>
            </a:r>
            <a:r>
              <a:rPr lang="en-US" altLang="zh-TW" sz="2400" dirty="0">
                <a:solidFill>
                  <a:srgbClr val="FF0000"/>
                </a:solidFill>
              </a:rPr>
              <a:t>social science </a:t>
            </a:r>
            <a:r>
              <a:rPr lang="en-US" altLang="zh-TW" sz="2400" dirty="0"/>
              <a:t>and the </a:t>
            </a:r>
            <a:r>
              <a:rPr lang="en-US" altLang="zh-TW" sz="2400" dirty="0">
                <a:solidFill>
                  <a:srgbClr val="FF0000"/>
                </a:solidFill>
              </a:rPr>
              <a:t>practice of policing </a:t>
            </a:r>
            <a:r>
              <a:rPr lang="en-US" altLang="zh-TW" sz="2400" dirty="0"/>
              <a:t>can someday help to advance the work being done in these contexts as well</a:t>
            </a: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4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Motivation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Adverse events </a:t>
            </a:r>
            <a:r>
              <a:rPr lang="en-US" altLang="zh-TW" sz="2400" dirty="0"/>
              <a:t>between police and the public, such as </a:t>
            </a:r>
            <a:r>
              <a:rPr lang="en-US" altLang="zh-TW" sz="2400" dirty="0">
                <a:solidFill>
                  <a:srgbClr val="FF0000"/>
                </a:solidFill>
              </a:rPr>
              <a:t>deadly shootings</a:t>
            </a:r>
            <a:r>
              <a:rPr lang="en-US" altLang="zh-TW" sz="2400" dirty="0"/>
              <a:t> or instances of </a:t>
            </a:r>
            <a:r>
              <a:rPr lang="en-US" altLang="zh-TW" sz="2400" dirty="0">
                <a:solidFill>
                  <a:srgbClr val="FF0000"/>
                </a:solidFill>
              </a:rPr>
              <a:t>racial profiling</a:t>
            </a:r>
            <a:r>
              <a:rPr lang="en-US" altLang="zh-TW" sz="2400" dirty="0"/>
              <a:t>, can cause serious or deadly harm, damage police legitimacy, and result in costly </a:t>
            </a:r>
            <a:r>
              <a:rPr lang="en-US" altLang="zh-TW" sz="2400" dirty="0" smtClean="0"/>
              <a:t>litigation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Today’s  </a:t>
            </a:r>
            <a:r>
              <a:rPr lang="en-US" altLang="zh-TW" sz="2400" dirty="0">
                <a:solidFill>
                  <a:srgbClr val="FF0000"/>
                </a:solidFill>
              </a:rPr>
              <a:t>EIS are not data-driven</a:t>
            </a:r>
            <a:r>
              <a:rPr lang="en-US" altLang="zh-TW" sz="2400" dirty="0"/>
              <a:t> and typically rely on simple thresholds based entirely on </a:t>
            </a:r>
            <a:r>
              <a:rPr lang="en-US" altLang="zh-TW" sz="2400" dirty="0">
                <a:solidFill>
                  <a:srgbClr val="FF0000"/>
                </a:solidFill>
              </a:rPr>
              <a:t>expert intuition</a:t>
            </a:r>
            <a:endParaRPr lang="en-US" altLang="zh-TW" sz="2400" dirty="0" smtClean="0">
              <a:solidFill>
                <a:srgbClr val="FF0000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2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Goal</a:t>
            </a:r>
          </a:p>
          <a:p>
            <a:r>
              <a:rPr lang="en-US" altLang="zh-TW" sz="2400" dirty="0"/>
              <a:t>We apply, to our knowledge, </a:t>
            </a:r>
            <a:r>
              <a:rPr lang="en-US" altLang="zh-TW" sz="2400" dirty="0">
                <a:solidFill>
                  <a:srgbClr val="FF0000"/>
                </a:solidFill>
              </a:rPr>
              <a:t>the first use of machine learning </a:t>
            </a:r>
            <a:r>
              <a:rPr lang="en-US" altLang="zh-TW" sz="2400" dirty="0"/>
              <a:t>toward prediction of adverse incidents from internal  police  department </a:t>
            </a:r>
            <a:r>
              <a:rPr lang="en-US" altLang="zh-TW" sz="2400" dirty="0" smtClean="0"/>
              <a:t>data</a:t>
            </a:r>
          </a:p>
          <a:p>
            <a:endParaRPr lang="en-US" altLang="zh-TW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We show </a:t>
            </a:r>
            <a:r>
              <a:rPr lang="en-US" altLang="zh-TW" sz="2400" dirty="0">
                <a:solidFill>
                  <a:srgbClr val="FF0000"/>
                </a:solidFill>
              </a:rPr>
              <a:t>significant improvement</a:t>
            </a:r>
            <a:r>
              <a:rPr lang="en-US" altLang="zh-TW" sz="2400" dirty="0"/>
              <a:t> over existing systems at flagging at-risk </a:t>
            </a:r>
            <a:r>
              <a:rPr lang="en-US" altLang="zh-TW" sz="2400" dirty="0" smtClean="0"/>
              <a:t>officers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zh-TW" altLang="zh-TW" sz="2400" dirty="0"/>
          </a:p>
          <a:p>
            <a:r>
              <a:rPr lang="en-US" altLang="zh-TW" sz="2400" dirty="0"/>
              <a:t>We take preliminary steps toward </a:t>
            </a:r>
            <a:r>
              <a:rPr lang="en-US" altLang="zh-TW" sz="2400" dirty="0">
                <a:solidFill>
                  <a:srgbClr val="FF0000"/>
                </a:solidFill>
              </a:rPr>
              <a:t>understanding the situational factors that lead to an adverse event</a:t>
            </a:r>
            <a:r>
              <a:rPr lang="en-US" altLang="zh-TW" sz="2400" dirty="0"/>
              <a:t>.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5249476"/>
            <a:ext cx="8136904" cy="1131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400" dirty="0"/>
              <a:t>Figure 1: An illustration of five at-risk officers that will go on to have an adverse incident and their risk factors. The darker the red, the stronger the importance of that feature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753105" cy="398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dirty="0" smtClean="0"/>
          </a:p>
          <a:p>
            <a:r>
              <a:rPr lang="en-US" altLang="zh-TW" sz="2400" dirty="0" smtClean="0"/>
              <a:t>To </a:t>
            </a:r>
            <a:r>
              <a:rPr lang="en-US" altLang="zh-TW" sz="2400" dirty="0"/>
              <a:t>improve the current </a:t>
            </a:r>
            <a:r>
              <a:rPr lang="en-US" altLang="zh-TW" sz="2400" dirty="0" smtClean="0"/>
              <a:t>system</a:t>
            </a:r>
            <a:r>
              <a:rPr lang="en-US" altLang="zh-TW" sz="2400" dirty="0"/>
              <a:t>, we focus on the following prediction  </a:t>
            </a:r>
            <a:r>
              <a:rPr lang="en-US" altLang="zh-TW" sz="2400" dirty="0" smtClean="0"/>
              <a:t>task:</a:t>
            </a:r>
          </a:p>
          <a:p>
            <a:endParaRPr lang="en-US" altLang="zh-TW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sz="2000" b="1" dirty="0" smtClean="0"/>
              <a:t>Given </a:t>
            </a:r>
            <a:r>
              <a:rPr lang="en-US" altLang="zh-TW" sz="2000" b="1" dirty="0">
                <a:solidFill>
                  <a:srgbClr val="FF0000"/>
                </a:solidFill>
              </a:rPr>
              <a:t>the set of all active officers at time t and all data from time periods prior to t</a:t>
            </a:r>
            <a:r>
              <a:rPr lang="en-US" altLang="zh-TW" sz="2000" b="1" dirty="0"/>
              <a:t>, </a:t>
            </a:r>
            <a:r>
              <a:rPr lang="en-US" altLang="zh-TW" sz="2000" b="1" dirty="0">
                <a:solidFill>
                  <a:srgbClr val="FF0000"/>
                </a:solidFill>
              </a:rPr>
              <a:t>predict</a:t>
            </a:r>
            <a:r>
              <a:rPr lang="en-US" altLang="zh-TW" sz="2000" b="1" dirty="0"/>
              <a:t> which officers will have an adverse interaction in the next  </a:t>
            </a:r>
            <a:r>
              <a:rPr lang="en-US" altLang="zh-TW" sz="2000" b="1" dirty="0" smtClean="0"/>
              <a:t>year</a:t>
            </a:r>
            <a:r>
              <a:rPr lang="en-US" altLang="zh-TW" sz="2000" b="1" dirty="0"/>
              <a:t>.</a:t>
            </a:r>
            <a:endParaRPr lang="zh-TW" altLang="zh-TW" sz="2000" b="1" dirty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4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2" name="剪去同側角落矩形 1"/>
          <p:cNvSpPr/>
          <p:nvPr/>
        </p:nvSpPr>
        <p:spPr>
          <a:xfrm>
            <a:off x="755576" y="2594757"/>
            <a:ext cx="1584176" cy="93610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EISs</a:t>
            </a:r>
            <a:endParaRPr lang="zh-TW" altLang="en-US" dirty="0"/>
          </a:p>
        </p:txBody>
      </p:sp>
      <p:sp>
        <p:nvSpPr>
          <p:cNvPr id="7" name="剪去同側角落矩形 6"/>
          <p:cNvSpPr/>
          <p:nvPr/>
        </p:nvSpPr>
        <p:spPr>
          <a:xfrm>
            <a:off x="755576" y="3892408"/>
            <a:ext cx="1584176" cy="93610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New feature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2314405" y="4012243"/>
            <a:ext cx="596753" cy="492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2353742" y="3023459"/>
            <a:ext cx="540060" cy="50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剪去同側角落矩形 20"/>
          <p:cNvSpPr/>
          <p:nvPr/>
        </p:nvSpPr>
        <p:spPr>
          <a:xfrm>
            <a:off x="2956478" y="3277160"/>
            <a:ext cx="1584176" cy="936104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Training </a:t>
            </a:r>
            <a:r>
              <a:rPr lang="en-US" altLang="zh-TW" dirty="0" err="1" smtClean="0"/>
              <a:t>Modle</a:t>
            </a:r>
            <a:endParaRPr lang="zh-TW" altLang="en-US" dirty="0"/>
          </a:p>
        </p:txBody>
      </p:sp>
      <p:sp>
        <p:nvSpPr>
          <p:cNvPr id="22" name="向右箭號 21"/>
          <p:cNvSpPr/>
          <p:nvPr/>
        </p:nvSpPr>
        <p:spPr>
          <a:xfrm>
            <a:off x="4603330" y="3733977"/>
            <a:ext cx="576064" cy="147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5238672" y="3020091"/>
            <a:ext cx="3005735" cy="1460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Predict which officers will have an adverse interaction in the next year</a:t>
            </a:r>
            <a:endParaRPr lang="zh-TW" altLang="en-US" dirty="0"/>
          </a:p>
        </p:txBody>
      </p:sp>
      <p:sp>
        <p:nvSpPr>
          <p:cNvPr id="26" name="向下箭號 25"/>
          <p:cNvSpPr/>
          <p:nvPr/>
        </p:nvSpPr>
        <p:spPr>
          <a:xfrm>
            <a:off x="3647550" y="4258640"/>
            <a:ext cx="175362" cy="466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3059832" y="4811181"/>
            <a:ext cx="1336806" cy="68872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Random Forests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47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Introduction</a:t>
            </a:r>
          </a:p>
          <a:p>
            <a:endParaRPr lang="en-US" altLang="zh-TW" dirty="0" smtClean="0"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latin typeface="+mj-lt"/>
                <a:cs typeface="Consolas" panose="020B0609020204030204" pitchFamily="49" charset="0"/>
              </a:rPr>
              <a:t>Method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Experiment</a:t>
            </a:r>
          </a:p>
          <a:p>
            <a:endParaRPr lang="en-US" altLang="zh-TW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nsolas" panose="020B0609020204030204" pitchFamily="49" charset="0"/>
              </a:rPr>
              <a:t>Conclusion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5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US" altLang="zh-TW" sz="2400" dirty="0"/>
              <a:t>EXISTING EARLY INTERVENTION </a:t>
            </a:r>
            <a:r>
              <a:rPr lang="en-US" altLang="zh-TW" sz="2400" dirty="0" smtClean="0"/>
              <a:t>SYSTEMS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FF0000"/>
                </a:solidFill>
              </a:rPr>
              <a:t>EISs</a:t>
            </a:r>
            <a:r>
              <a:rPr lang="en-US" altLang="zh-TW" sz="2000" dirty="0"/>
              <a:t>, which are designed to detect officers </a:t>
            </a:r>
            <a:r>
              <a:rPr lang="en-US" altLang="zh-TW" sz="2000" dirty="0" smtClean="0"/>
              <a:t>exhibiting </a:t>
            </a:r>
            <a:r>
              <a:rPr lang="en-US" altLang="zh-TW" sz="2000" dirty="0"/>
              <a:t>alarming behavioral patterns and prompt </a:t>
            </a:r>
            <a:r>
              <a:rPr lang="en-US" altLang="zh-TW" sz="2000" dirty="0" smtClean="0"/>
              <a:t>intervention </a:t>
            </a:r>
            <a:r>
              <a:rPr lang="en-US" altLang="zh-TW" sz="2000" dirty="0"/>
              <a:t>such as counseling or training before serious problems arise, have been regarded as risk-management tools for </a:t>
            </a:r>
            <a:r>
              <a:rPr lang="en-US" altLang="zh-TW" sz="2000" dirty="0" smtClean="0"/>
              <a:t>countering </a:t>
            </a:r>
            <a:r>
              <a:rPr lang="en-US" altLang="zh-TW" sz="2000" dirty="0"/>
              <a:t>this </a:t>
            </a:r>
            <a:r>
              <a:rPr lang="en-US" altLang="zh-TW" sz="2000" dirty="0" smtClean="0"/>
              <a:t>issue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000" dirty="0" smtClean="0"/>
              <a:t>threshold </a:t>
            </a:r>
            <a:r>
              <a:rPr lang="en-US" altLang="zh-TW" sz="2000" dirty="0"/>
              <a:t>systems are </a:t>
            </a:r>
            <a:r>
              <a:rPr lang="en-US" altLang="zh-TW" sz="2000" dirty="0">
                <a:solidFill>
                  <a:srgbClr val="FF0000"/>
                </a:solidFill>
              </a:rPr>
              <a:t>easily </a:t>
            </a:r>
            <a:r>
              <a:rPr lang="en-US" altLang="zh-TW" sz="2000" dirty="0" smtClean="0">
                <a:solidFill>
                  <a:srgbClr val="FF0000"/>
                </a:solidFill>
              </a:rPr>
              <a:t>gamed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/>
              <a:t> </a:t>
            </a:r>
            <a:r>
              <a:rPr lang="en-US" altLang="zh-TW" sz="2000" dirty="0"/>
              <a:t>threshold-based systems are </a:t>
            </a:r>
            <a:r>
              <a:rPr lang="en-US" altLang="zh-TW" sz="2000" dirty="0">
                <a:solidFill>
                  <a:srgbClr val="FF0000"/>
                </a:solidFill>
              </a:rPr>
              <a:t>difficult to customize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TW" altLang="en-US" sz="2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59FF-95AB-42FB-9E1E-395A2C29F2E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5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7796</TotalTime>
  <Words>561</Words>
  <Application>Microsoft Office PowerPoint</Application>
  <PresentationFormat>如螢幕大小 (4:3)</PresentationFormat>
  <Paragraphs>155</Paragraphs>
  <Slides>24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Adobe 繁黑體 Std B</vt:lpstr>
      <vt:lpstr>新細明體</vt:lpstr>
      <vt:lpstr>Arial</vt:lpstr>
      <vt:lpstr>Calibri</vt:lpstr>
      <vt:lpstr>Consolas</vt:lpstr>
      <vt:lpstr>Wingdings</vt:lpstr>
      <vt:lpstr>Office 佈景主題</vt:lpstr>
      <vt:lpstr>Identifying Police Officers at Risk of Adverse Events</vt:lpstr>
      <vt:lpstr>Outline</vt:lpstr>
      <vt:lpstr>Introduction</vt:lpstr>
      <vt:lpstr>Introduction</vt:lpstr>
      <vt:lpstr>Introduction</vt:lpstr>
      <vt:lpstr>Introduction</vt:lpstr>
      <vt:lpstr>Introduction</vt:lpstr>
      <vt:lpstr>Outline</vt:lpstr>
      <vt:lpstr>Method</vt:lpstr>
      <vt:lpstr>Method</vt:lpstr>
      <vt:lpstr>Method</vt:lpstr>
      <vt:lpstr>Method</vt:lpstr>
      <vt:lpstr>Method</vt:lpstr>
      <vt:lpstr>Method</vt:lpstr>
      <vt:lpstr>Method</vt:lpstr>
      <vt:lpstr>Outline</vt:lpstr>
      <vt:lpstr>Experiments</vt:lpstr>
      <vt:lpstr>Experiments</vt:lpstr>
      <vt:lpstr>Experiments</vt:lpstr>
      <vt:lpstr>Experiments</vt:lpstr>
      <vt:lpstr>Experiments</vt:lpstr>
      <vt:lpstr>Experiments</vt:lpstr>
      <vt:lpstr>Outline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in Your</dc:title>
  <dc:creator>user</dc:creator>
  <cp:lastModifiedBy>wei</cp:lastModifiedBy>
  <cp:revision>203</cp:revision>
  <dcterms:created xsi:type="dcterms:W3CDTF">2015-12-15T18:04:51Z</dcterms:created>
  <dcterms:modified xsi:type="dcterms:W3CDTF">2016-10-13T05:00:18Z</dcterms:modified>
</cp:coreProperties>
</file>